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ad6623a09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ad6623a09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ad6623a09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ad6623a09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ad6623a09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ad6623a09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ad6623a09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ad6623a09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ad6623a09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ad6623a09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ad6623a09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ad6623a09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ad6623a09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ad6623a09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acba4275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acba4275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acba4275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acba4275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acba4275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acba4275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5acba4275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acba4275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acba4275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acba4275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acba4275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acba4275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acba4275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acba4275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ad6623a0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ad6623a0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acba4275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acba4275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5ad6623a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ad6623a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acba427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acba427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5acba4275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acba4275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acba4275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acba4275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5acba4275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acba4275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ad6623a0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ad6623a0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hyperlink" Target="http://portal.gplates.org/cesium/?view=AgeGri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304875"/>
            <a:ext cx="8520600" cy="2052600"/>
          </a:xfrm>
          <a:prstGeom prst="rect">
            <a:avLst/>
          </a:prstGeom>
        </p:spPr>
        <p:txBody>
          <a:bodyPr anchorCtr="0" anchor="b" bIns="91425" lIns="91425" spcFirstLastPara="1" rIns="91425" wrap="square" tIns="91425">
            <a:noAutofit/>
          </a:bodyPr>
          <a:lstStyle/>
          <a:p>
            <a:pPr indent="9525" lvl="0" marL="0" rtl="0" algn="ctr">
              <a:spcBef>
                <a:spcPts val="0"/>
              </a:spcBef>
              <a:spcAft>
                <a:spcPts val="0"/>
              </a:spcAft>
              <a:buNone/>
            </a:pPr>
            <a:r>
              <a:rPr b="1" lang="en-GB" sz="3000">
                <a:solidFill>
                  <a:srgbClr val="FFFFFF"/>
                </a:solidFill>
                <a:latin typeface="Times New Roman"/>
                <a:ea typeface="Times New Roman"/>
                <a:cs typeface="Times New Roman"/>
                <a:sym typeface="Times New Roman"/>
              </a:rPr>
              <a:t>Relationships between tectonic environments and deposits of gold in Western U.S.A displayed through Random Forest and SVM</a:t>
            </a:r>
            <a:endParaRPr sz="36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sp>
        <p:nvSpPr>
          <p:cNvPr id="55" name="Google Shape;55;p13"/>
          <p:cNvSpPr txBox="1"/>
          <p:nvPr>
            <p:ph idx="1" type="subTitle"/>
          </p:nvPr>
        </p:nvSpPr>
        <p:spPr>
          <a:xfrm>
            <a:off x="311700" y="43509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400">
                <a:solidFill>
                  <a:schemeClr val="dk1"/>
                </a:solidFill>
                <a:latin typeface="Times New Roman"/>
                <a:ea typeface="Times New Roman"/>
                <a:cs typeface="Times New Roman"/>
                <a:sym typeface="Times New Roman"/>
              </a:rPr>
              <a:t>Jacinda Chou, Amir </a:t>
            </a:r>
            <a:r>
              <a:rPr lang="en-GB" sz="1400">
                <a:solidFill>
                  <a:schemeClr val="dk1"/>
                </a:solidFill>
                <a:latin typeface="Times New Roman"/>
                <a:ea typeface="Times New Roman"/>
                <a:cs typeface="Times New Roman"/>
                <a:sym typeface="Times New Roman"/>
              </a:rPr>
              <a:t>khwan Haniff Mohd Nasir and Ashesh Dahal</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Subduction zone point</a:t>
            </a:r>
            <a:endParaRPr/>
          </a:p>
        </p:txBody>
      </p:sp>
      <p:sp>
        <p:nvSpPr>
          <p:cNvPr id="112" name="Google Shape;112;p22"/>
          <p:cNvSpPr txBox="1"/>
          <p:nvPr>
            <p:ph idx="1" type="body"/>
          </p:nvPr>
        </p:nvSpPr>
        <p:spPr>
          <a:xfrm>
            <a:off x="4473850" y="1349875"/>
            <a:ext cx="4261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GB">
                <a:solidFill>
                  <a:srgbClr val="FFFFFF"/>
                </a:solidFill>
              </a:rPr>
              <a:t>Manually input the subduction data along the current margin</a:t>
            </a:r>
            <a:endParaRPr>
              <a:solidFill>
                <a:srgbClr val="FFFFFF"/>
              </a:solidFill>
            </a:endParaRPr>
          </a:p>
          <a:p>
            <a:pPr indent="0" lvl="0" marL="0" rtl="0" algn="l">
              <a:spcBef>
                <a:spcPts val="1600"/>
              </a:spcBef>
              <a:spcAft>
                <a:spcPts val="0"/>
              </a:spcAft>
              <a:buNone/>
            </a:pPr>
            <a:r>
              <a:t/>
            </a:r>
            <a:endParaRPr>
              <a:solidFill>
                <a:srgbClr val="FFFFFF"/>
              </a:solidFill>
            </a:endParaRPr>
          </a:p>
          <a:p>
            <a:pPr indent="-342900" lvl="0" marL="457200" rtl="0" algn="l">
              <a:spcBef>
                <a:spcPts val="1600"/>
              </a:spcBef>
              <a:spcAft>
                <a:spcPts val="0"/>
              </a:spcAft>
              <a:buClr>
                <a:srgbClr val="FFFFFF"/>
              </a:buClr>
              <a:buSzPts val="1800"/>
              <a:buChar char="-"/>
            </a:pPr>
            <a:r>
              <a:rPr lang="en-GB">
                <a:solidFill>
                  <a:srgbClr val="FFFFFF"/>
                </a:solidFill>
              </a:rPr>
              <a:t>We have to do this or else it is going to cause problem when running the machine learning ‘notebook’</a:t>
            </a:r>
            <a:endParaRPr>
              <a:solidFill>
                <a:srgbClr val="FFFFFF"/>
              </a:solidFill>
            </a:endParaRPr>
          </a:p>
        </p:txBody>
      </p:sp>
      <p:pic>
        <p:nvPicPr>
          <p:cNvPr id="113" name="Google Shape;113;p22"/>
          <p:cNvPicPr preferRelativeResize="0"/>
          <p:nvPr/>
        </p:nvPicPr>
        <p:blipFill>
          <a:blip r:embed="rId3">
            <a:alphaModFix/>
          </a:blip>
          <a:stretch>
            <a:fillRect/>
          </a:stretch>
        </p:blipFill>
        <p:spPr>
          <a:xfrm>
            <a:off x="623000" y="1349875"/>
            <a:ext cx="3850850" cy="27601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3"/>
          <p:cNvSpPr txBox="1"/>
          <p:nvPr>
            <p:ph idx="1" type="body"/>
          </p:nvPr>
        </p:nvSpPr>
        <p:spPr>
          <a:xfrm>
            <a:off x="5395825" y="1430150"/>
            <a:ext cx="3917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6000">
                <a:solidFill>
                  <a:srgbClr val="F3F3F3"/>
                </a:solidFill>
              </a:rPr>
              <a:t>IT’S FIXED!</a:t>
            </a:r>
            <a:endParaRPr sz="6000">
              <a:solidFill>
                <a:srgbClr val="F3F3F3"/>
              </a:solidFill>
            </a:endParaRPr>
          </a:p>
          <a:p>
            <a:pPr indent="0" lvl="0" marL="0" rtl="0" algn="l">
              <a:spcBef>
                <a:spcPts val="1600"/>
              </a:spcBef>
              <a:spcAft>
                <a:spcPts val="1600"/>
              </a:spcAft>
              <a:buNone/>
            </a:pPr>
            <a:r>
              <a:rPr lang="en-GB" sz="1100">
                <a:solidFill>
                  <a:srgbClr val="F3F3F3"/>
                </a:solidFill>
              </a:rPr>
              <a:t>But not really...</a:t>
            </a:r>
            <a:endParaRPr sz="1100">
              <a:solidFill>
                <a:srgbClr val="F3F3F3"/>
              </a:solidFill>
            </a:endParaRPr>
          </a:p>
        </p:txBody>
      </p:sp>
      <p:pic>
        <p:nvPicPr>
          <p:cNvPr id="119" name="Google Shape;119;p23"/>
          <p:cNvPicPr preferRelativeResize="0"/>
          <p:nvPr/>
        </p:nvPicPr>
        <p:blipFill>
          <a:blip r:embed="rId3">
            <a:alphaModFix/>
          </a:blip>
          <a:stretch>
            <a:fillRect/>
          </a:stretch>
        </p:blipFill>
        <p:spPr>
          <a:xfrm>
            <a:off x="311700" y="1029850"/>
            <a:ext cx="4511475" cy="3083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Reading the data from txt file</a:t>
            </a:r>
            <a:endParaRPr/>
          </a:p>
        </p:txBody>
      </p:sp>
      <p:sp>
        <p:nvSpPr>
          <p:cNvPr id="125" name="Google Shape;125;p24"/>
          <p:cNvSpPr txBox="1"/>
          <p:nvPr>
            <p:ph idx="1" type="body"/>
          </p:nvPr>
        </p:nvSpPr>
        <p:spPr>
          <a:xfrm>
            <a:off x="311700" y="1152475"/>
            <a:ext cx="3643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GB">
                <a:solidFill>
                  <a:srgbClr val="FFFFFF"/>
                </a:solidFill>
              </a:rPr>
              <a:t>The txt file of gold deposits is in format of :</a:t>
            </a:r>
            <a:endParaRPr>
              <a:solidFill>
                <a:srgbClr val="FFFFFF"/>
              </a:solidFill>
            </a:endParaRPr>
          </a:p>
          <a:p>
            <a:pPr indent="0" lvl="0" marL="457200" rtl="0" algn="l">
              <a:spcBef>
                <a:spcPts val="1600"/>
              </a:spcBef>
              <a:spcAft>
                <a:spcPts val="0"/>
              </a:spcAft>
              <a:buNone/>
            </a:pPr>
            <a:r>
              <a:rPr lang="en-GB">
                <a:solidFill>
                  <a:srgbClr val="4A86E8"/>
                </a:solidFill>
              </a:rPr>
              <a:t>Latitude, Longitude </a:t>
            </a:r>
            <a:endParaRPr>
              <a:solidFill>
                <a:srgbClr val="4A86E8"/>
              </a:solidFill>
            </a:endParaRPr>
          </a:p>
          <a:p>
            <a:pPr indent="-342900" lvl="0" marL="457200" rtl="0" algn="l">
              <a:spcBef>
                <a:spcPts val="1600"/>
              </a:spcBef>
              <a:spcAft>
                <a:spcPts val="0"/>
              </a:spcAft>
              <a:buClr>
                <a:srgbClr val="FFFFFF"/>
              </a:buClr>
              <a:buSzPts val="1800"/>
              <a:buChar char="-"/>
            </a:pPr>
            <a:r>
              <a:rPr lang="en-GB">
                <a:solidFill>
                  <a:srgbClr val="FFFFFF"/>
                </a:solidFill>
              </a:rPr>
              <a:t>But we are expecting :</a:t>
            </a:r>
            <a:endParaRPr>
              <a:solidFill>
                <a:srgbClr val="FFFFFF"/>
              </a:solidFill>
            </a:endParaRPr>
          </a:p>
          <a:p>
            <a:pPr indent="0" lvl="0" marL="0" rtl="0" algn="l">
              <a:spcBef>
                <a:spcPts val="1600"/>
              </a:spcBef>
              <a:spcAft>
                <a:spcPts val="0"/>
              </a:spcAft>
              <a:buNone/>
            </a:pPr>
            <a:r>
              <a:rPr lang="en-GB"/>
              <a:t>	</a:t>
            </a:r>
            <a:r>
              <a:rPr lang="en-GB">
                <a:solidFill>
                  <a:srgbClr val="6D9EEB"/>
                </a:solidFill>
              </a:rPr>
              <a:t>Longitude, Latitude</a:t>
            </a:r>
            <a:endParaRPr>
              <a:solidFill>
                <a:srgbClr val="6D9EEB"/>
              </a:solidFill>
            </a:endParaRPr>
          </a:p>
          <a:p>
            <a:pPr indent="-342900" lvl="0" marL="457200" rtl="0" algn="l">
              <a:spcBef>
                <a:spcPts val="1600"/>
              </a:spcBef>
              <a:spcAft>
                <a:spcPts val="0"/>
              </a:spcAft>
              <a:buClr>
                <a:srgbClr val="FFFFFF"/>
              </a:buClr>
              <a:buSzPts val="1800"/>
              <a:buChar char="-"/>
            </a:pPr>
            <a:r>
              <a:rPr lang="en-GB">
                <a:solidFill>
                  <a:srgbClr val="FFFFFF"/>
                </a:solidFill>
              </a:rPr>
              <a:t>So we have to swap their columns!</a:t>
            </a:r>
            <a:endParaRPr>
              <a:solidFill>
                <a:srgbClr val="FFFFFF"/>
              </a:solidFill>
            </a:endParaRPr>
          </a:p>
          <a:p>
            <a:pPr indent="0" lvl="0" marL="457200" rtl="0" algn="l">
              <a:spcBef>
                <a:spcPts val="1600"/>
              </a:spcBef>
              <a:spcAft>
                <a:spcPts val="1600"/>
              </a:spcAft>
              <a:buNone/>
            </a:pPr>
            <a:r>
              <a:t/>
            </a:r>
            <a:endParaRPr/>
          </a:p>
        </p:txBody>
      </p:sp>
      <p:sp>
        <p:nvSpPr>
          <p:cNvPr id="126" name="Google Shape;126;p24"/>
          <p:cNvSpPr txBox="1"/>
          <p:nvPr/>
        </p:nvSpPr>
        <p:spPr>
          <a:xfrm>
            <a:off x="5725550" y="2263825"/>
            <a:ext cx="6842100" cy="7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24"/>
          <p:cNvPicPr preferRelativeResize="0"/>
          <p:nvPr/>
        </p:nvPicPr>
        <p:blipFill rotWithShape="1">
          <a:blip r:embed="rId3">
            <a:alphaModFix/>
          </a:blip>
          <a:srcRect b="4798" l="0" r="0" t="0"/>
          <a:stretch/>
        </p:blipFill>
        <p:spPr>
          <a:xfrm>
            <a:off x="4321725" y="1468350"/>
            <a:ext cx="3627950" cy="1691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5"/>
          <p:cNvSpPr txBox="1"/>
          <p:nvPr>
            <p:ph idx="1" type="body"/>
          </p:nvPr>
        </p:nvSpPr>
        <p:spPr>
          <a:xfrm>
            <a:off x="4620825" y="1152475"/>
            <a:ext cx="4211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GB">
                <a:solidFill>
                  <a:srgbClr val="FFFFFF"/>
                </a:solidFill>
              </a:rPr>
              <a:t>The data is too broad (A LOT!)</a:t>
            </a:r>
            <a:endParaRPr>
              <a:solidFill>
                <a:srgbClr val="FFFFFF"/>
              </a:solidFill>
            </a:endParaRPr>
          </a:p>
          <a:p>
            <a:pPr indent="-317500" lvl="1" marL="914400" rtl="0" algn="l">
              <a:spcBef>
                <a:spcPts val="0"/>
              </a:spcBef>
              <a:spcAft>
                <a:spcPts val="0"/>
              </a:spcAft>
              <a:buClr>
                <a:srgbClr val="FFFFFF"/>
              </a:buClr>
              <a:buSzPts val="1400"/>
              <a:buChar char="-"/>
            </a:pPr>
            <a:r>
              <a:rPr lang="en-GB">
                <a:solidFill>
                  <a:srgbClr val="FFFFFF"/>
                </a:solidFill>
              </a:rPr>
              <a:t>Over 16000!</a:t>
            </a:r>
            <a:endParaRPr>
              <a:solidFill>
                <a:srgbClr val="FFFFFF"/>
              </a:solidFill>
            </a:endParaRPr>
          </a:p>
          <a:p>
            <a:pPr indent="0" lvl="0" marL="457200" rtl="0" algn="l">
              <a:spcBef>
                <a:spcPts val="1600"/>
              </a:spcBef>
              <a:spcAft>
                <a:spcPts val="0"/>
              </a:spcAft>
              <a:buNone/>
            </a:pPr>
            <a:r>
              <a:t/>
            </a:r>
            <a:endParaRPr>
              <a:solidFill>
                <a:srgbClr val="FFFFFF"/>
              </a:solidFill>
            </a:endParaRPr>
          </a:p>
          <a:p>
            <a:pPr indent="-342900" lvl="0" marL="457200" rtl="0" algn="l">
              <a:spcBef>
                <a:spcPts val="1600"/>
              </a:spcBef>
              <a:spcAft>
                <a:spcPts val="0"/>
              </a:spcAft>
              <a:buClr>
                <a:srgbClr val="FFFFFF"/>
              </a:buClr>
              <a:buSzPts val="1800"/>
              <a:buChar char="-"/>
            </a:pPr>
            <a:r>
              <a:rPr lang="en-GB">
                <a:solidFill>
                  <a:srgbClr val="FFFFFF"/>
                </a:solidFill>
              </a:rPr>
              <a:t>We start by restricting the age from 0 Ma to 150 Ma</a:t>
            </a:r>
            <a:endParaRPr>
              <a:solidFill>
                <a:srgbClr val="FFFFFF"/>
              </a:solidFill>
            </a:endParaRPr>
          </a:p>
          <a:p>
            <a:pPr indent="0" lvl="0" marL="0" rtl="0" algn="l">
              <a:spcBef>
                <a:spcPts val="1600"/>
              </a:spcBef>
              <a:spcAft>
                <a:spcPts val="0"/>
              </a:spcAft>
              <a:buNone/>
            </a:pPr>
            <a:r>
              <a:t/>
            </a:r>
            <a:endParaRPr>
              <a:solidFill>
                <a:srgbClr val="FFFFFF"/>
              </a:solidFill>
            </a:endParaRPr>
          </a:p>
          <a:p>
            <a:pPr indent="-342900" lvl="0" marL="457200" rtl="0" algn="l">
              <a:spcBef>
                <a:spcPts val="1600"/>
              </a:spcBef>
              <a:spcAft>
                <a:spcPts val="0"/>
              </a:spcAft>
              <a:buClr>
                <a:srgbClr val="FFFFFF"/>
              </a:buClr>
              <a:buSzPts val="1800"/>
              <a:buChar char="-"/>
            </a:pPr>
            <a:r>
              <a:rPr lang="en-GB">
                <a:solidFill>
                  <a:srgbClr val="FFFFFF"/>
                </a:solidFill>
              </a:rPr>
              <a:t>Removed the unnecessary data for our research</a:t>
            </a:r>
            <a:endParaRPr>
              <a:solidFill>
                <a:srgbClr val="FFFFFF"/>
              </a:solidFill>
            </a:endParaRPr>
          </a:p>
        </p:txBody>
      </p:sp>
      <p:pic>
        <p:nvPicPr>
          <p:cNvPr id="133" name="Google Shape;133;p25"/>
          <p:cNvPicPr preferRelativeResize="0"/>
          <p:nvPr/>
        </p:nvPicPr>
        <p:blipFill>
          <a:blip r:embed="rId3">
            <a:alphaModFix/>
          </a:blip>
          <a:stretch>
            <a:fillRect/>
          </a:stretch>
        </p:blipFill>
        <p:spPr>
          <a:xfrm>
            <a:off x="101550" y="1075075"/>
            <a:ext cx="4316025" cy="2881696"/>
          </a:xfrm>
          <a:prstGeom prst="rect">
            <a:avLst/>
          </a:prstGeom>
          <a:noFill/>
          <a:ln>
            <a:noFill/>
          </a:ln>
        </p:spPr>
      </p:pic>
      <p:sp>
        <p:nvSpPr>
          <p:cNvPr id="134" name="Google Shape;134;p25"/>
          <p:cNvSpPr txBox="1"/>
          <p:nvPr/>
        </p:nvSpPr>
        <p:spPr>
          <a:xfrm>
            <a:off x="101550" y="4014125"/>
            <a:ext cx="4211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3F3F3"/>
                </a:solidFill>
              </a:rPr>
              <a:t>Histogram of gold deposits count in North America with respect to age</a:t>
            </a:r>
            <a:endParaRPr>
              <a:solidFill>
                <a:srgbClr val="F3F3F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Machine Learning</a:t>
            </a:r>
            <a:endParaRPr/>
          </a:p>
        </p:txBody>
      </p:sp>
      <p:sp>
        <p:nvSpPr>
          <p:cNvPr id="140" name="Google Shape;140;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000"/>
              </a:spcBef>
              <a:spcAft>
                <a:spcPts val="0"/>
              </a:spcAft>
              <a:buClr>
                <a:srgbClr val="F3F3F3"/>
              </a:buClr>
              <a:buSzPts val="1400"/>
              <a:buFont typeface="Times New Roman"/>
              <a:buChar char="-"/>
            </a:pPr>
            <a:r>
              <a:rPr lang="en-GB" sz="1400">
                <a:solidFill>
                  <a:srgbClr val="F3F3F3"/>
                </a:solidFill>
                <a:latin typeface="Times New Roman"/>
                <a:ea typeface="Times New Roman"/>
                <a:cs typeface="Times New Roman"/>
                <a:sym typeface="Times New Roman"/>
              </a:rPr>
              <a:t>Data wrangling </a:t>
            </a:r>
            <a:endParaRPr sz="1400">
              <a:solidFill>
                <a:srgbClr val="F3F3F3"/>
              </a:solidFill>
              <a:latin typeface="Times New Roman"/>
              <a:ea typeface="Times New Roman"/>
              <a:cs typeface="Times New Roman"/>
              <a:sym typeface="Times New Roman"/>
            </a:endParaRPr>
          </a:p>
          <a:p>
            <a:pPr indent="-317500" lvl="1" marL="914400" rtl="0" algn="l">
              <a:lnSpc>
                <a:spcPct val="150000"/>
              </a:lnSpc>
              <a:spcBef>
                <a:spcPts val="0"/>
              </a:spcBef>
              <a:spcAft>
                <a:spcPts val="0"/>
              </a:spcAft>
              <a:buClr>
                <a:srgbClr val="F3F3F3"/>
              </a:buClr>
              <a:buSzPts val="1400"/>
              <a:buFont typeface="Times New Roman"/>
              <a:buChar char="-"/>
            </a:pPr>
            <a:r>
              <a:rPr lang="en-GB">
                <a:solidFill>
                  <a:srgbClr val="F3F3F3"/>
                </a:solidFill>
                <a:latin typeface="Times New Roman"/>
                <a:ea typeface="Times New Roman"/>
                <a:cs typeface="Times New Roman"/>
                <a:sym typeface="Times New Roman"/>
              </a:rPr>
              <a:t>Reconstructing the geographical location of the data by ‘coregister’ the kinematic (pickle files) that associated with ore deposit at that time in that location</a:t>
            </a:r>
            <a:endParaRPr>
              <a:solidFill>
                <a:srgbClr val="F3F3F3"/>
              </a:solidFill>
              <a:latin typeface="Times New Roman"/>
              <a:ea typeface="Times New Roman"/>
              <a:cs typeface="Times New Roman"/>
              <a:sym typeface="Times New Roman"/>
            </a:endParaRPr>
          </a:p>
          <a:p>
            <a:pPr indent="-317500" lvl="1" marL="914400" rtl="0" algn="l">
              <a:lnSpc>
                <a:spcPct val="150000"/>
              </a:lnSpc>
              <a:spcBef>
                <a:spcPts val="0"/>
              </a:spcBef>
              <a:spcAft>
                <a:spcPts val="0"/>
              </a:spcAft>
              <a:buClr>
                <a:srgbClr val="F3F3F3"/>
              </a:buClr>
              <a:buSzPts val="1400"/>
              <a:buFont typeface="Times New Roman"/>
              <a:buChar char="-"/>
            </a:pPr>
            <a:r>
              <a:rPr lang="en-GB">
                <a:solidFill>
                  <a:srgbClr val="F3F3F3"/>
                </a:solidFill>
                <a:latin typeface="Times New Roman"/>
                <a:ea typeface="Times New Roman"/>
                <a:cs typeface="Times New Roman"/>
                <a:sym typeface="Times New Roman"/>
              </a:rPr>
              <a:t>Put in a format that scikit.learn environment can read</a:t>
            </a:r>
            <a:endParaRPr>
              <a:solidFill>
                <a:srgbClr val="F3F3F3"/>
              </a:solidFill>
              <a:latin typeface="Times New Roman"/>
              <a:ea typeface="Times New Roman"/>
              <a:cs typeface="Times New Roman"/>
              <a:sym typeface="Times New Roman"/>
            </a:endParaRPr>
          </a:p>
          <a:p>
            <a:pPr indent="0" lvl="0" marL="0" rtl="0" algn="l">
              <a:lnSpc>
                <a:spcPct val="150000"/>
              </a:lnSpc>
              <a:spcBef>
                <a:spcPts val="1000"/>
              </a:spcBef>
              <a:spcAft>
                <a:spcPts val="0"/>
              </a:spcAft>
              <a:buNone/>
            </a:pPr>
            <a:r>
              <a:t/>
            </a:r>
            <a:endParaRPr sz="1400">
              <a:solidFill>
                <a:srgbClr val="F3F3F3"/>
              </a:solidFill>
              <a:latin typeface="Times New Roman"/>
              <a:ea typeface="Times New Roman"/>
              <a:cs typeface="Times New Roman"/>
              <a:sym typeface="Times New Roman"/>
            </a:endParaRPr>
          </a:p>
          <a:p>
            <a:pPr indent="-317500" lvl="0" marL="457200" rtl="0" algn="l">
              <a:lnSpc>
                <a:spcPct val="150000"/>
              </a:lnSpc>
              <a:spcBef>
                <a:spcPts val="1000"/>
              </a:spcBef>
              <a:spcAft>
                <a:spcPts val="0"/>
              </a:spcAft>
              <a:buClr>
                <a:srgbClr val="F3F3F3"/>
              </a:buClr>
              <a:buSzPts val="1400"/>
              <a:buFont typeface="Times New Roman"/>
              <a:buChar char="-"/>
            </a:pPr>
            <a:r>
              <a:rPr lang="en-GB" sz="1400">
                <a:solidFill>
                  <a:srgbClr val="F3F3F3"/>
                </a:solidFill>
                <a:latin typeface="Times New Roman"/>
                <a:ea typeface="Times New Roman"/>
                <a:cs typeface="Times New Roman"/>
                <a:sym typeface="Times New Roman"/>
              </a:rPr>
              <a:t>Data partitioning</a:t>
            </a:r>
            <a:endParaRPr sz="1400">
              <a:solidFill>
                <a:srgbClr val="F3F3F3"/>
              </a:solidFill>
              <a:latin typeface="Times New Roman"/>
              <a:ea typeface="Times New Roman"/>
              <a:cs typeface="Times New Roman"/>
              <a:sym typeface="Times New Roman"/>
            </a:endParaRPr>
          </a:p>
          <a:p>
            <a:pPr indent="-317500" lvl="1" marL="914400" rtl="0" algn="l">
              <a:lnSpc>
                <a:spcPct val="150000"/>
              </a:lnSpc>
              <a:spcBef>
                <a:spcPts val="0"/>
              </a:spcBef>
              <a:spcAft>
                <a:spcPts val="0"/>
              </a:spcAft>
              <a:buClr>
                <a:srgbClr val="F3F3F3"/>
              </a:buClr>
              <a:buSzPts val="1400"/>
              <a:buFont typeface="Times New Roman"/>
              <a:buChar char="-"/>
            </a:pPr>
            <a:r>
              <a:rPr lang="en-GB">
                <a:solidFill>
                  <a:srgbClr val="F3F3F3"/>
                </a:solidFill>
                <a:latin typeface="Times New Roman"/>
                <a:ea typeface="Times New Roman"/>
                <a:cs typeface="Times New Roman"/>
                <a:sym typeface="Times New Roman"/>
              </a:rPr>
              <a:t>Splitted into ‘training’ and ‘testing’ points </a:t>
            </a:r>
            <a:endParaRPr>
              <a:solidFill>
                <a:srgbClr val="F3F3F3"/>
              </a:solidFill>
              <a:latin typeface="Times New Roman"/>
              <a:ea typeface="Times New Roman"/>
              <a:cs typeface="Times New Roman"/>
              <a:sym typeface="Times New Roman"/>
            </a:endParaRPr>
          </a:p>
          <a:p>
            <a:pPr indent="-317500" lvl="1" marL="914400" rtl="0" algn="l">
              <a:lnSpc>
                <a:spcPct val="150000"/>
              </a:lnSpc>
              <a:spcBef>
                <a:spcPts val="0"/>
              </a:spcBef>
              <a:spcAft>
                <a:spcPts val="0"/>
              </a:spcAft>
              <a:buClr>
                <a:srgbClr val="F3F3F3"/>
              </a:buClr>
              <a:buSzPts val="1400"/>
              <a:buFont typeface="Times New Roman"/>
              <a:buChar char="-"/>
            </a:pPr>
            <a:r>
              <a:rPr lang="en-GB">
                <a:solidFill>
                  <a:srgbClr val="F3F3F3"/>
                </a:solidFill>
                <a:latin typeface="Times New Roman"/>
                <a:ea typeface="Times New Roman"/>
                <a:cs typeface="Times New Roman"/>
                <a:sym typeface="Times New Roman"/>
              </a:rPr>
              <a:t>For training purpose by using the classifiers to later be tested with testing data for prediction</a:t>
            </a:r>
            <a:endParaRPr>
              <a:solidFill>
                <a:srgbClr val="F3F3F3"/>
              </a:solidFill>
              <a:latin typeface="Times New Roman"/>
              <a:ea typeface="Times New Roman"/>
              <a:cs typeface="Times New Roman"/>
              <a:sym typeface="Times New Roman"/>
            </a:endParaRPr>
          </a:p>
          <a:p>
            <a:pPr indent="-317500" lvl="1" marL="914400" rtl="0" algn="l">
              <a:lnSpc>
                <a:spcPct val="150000"/>
              </a:lnSpc>
              <a:spcBef>
                <a:spcPts val="0"/>
              </a:spcBef>
              <a:spcAft>
                <a:spcPts val="0"/>
              </a:spcAft>
              <a:buClr>
                <a:srgbClr val="F3F3F3"/>
              </a:buClr>
              <a:buSzPts val="1400"/>
              <a:buFont typeface="Times New Roman"/>
              <a:buChar char="-"/>
            </a:pPr>
            <a:r>
              <a:rPr lang="en-GB">
                <a:solidFill>
                  <a:srgbClr val="F3F3F3"/>
                </a:solidFill>
                <a:latin typeface="Times New Roman"/>
                <a:ea typeface="Times New Roman"/>
                <a:cs typeface="Times New Roman"/>
                <a:sym typeface="Times New Roman"/>
              </a:rPr>
              <a:t>To determine which parameters are related to deposition and non-deposition</a:t>
            </a:r>
            <a:endParaRPr>
              <a:solidFill>
                <a:srgbClr val="F3F3F3"/>
              </a:solidFill>
              <a:latin typeface="Times New Roman"/>
              <a:ea typeface="Times New Roman"/>
              <a:cs typeface="Times New Roman"/>
              <a:sym typeface="Times New Roman"/>
            </a:endParaRPr>
          </a:p>
          <a:p>
            <a:pPr indent="0" lvl="0" marL="0" rtl="0" algn="l">
              <a:lnSpc>
                <a:spcPct val="150000"/>
              </a:lnSpc>
              <a:spcBef>
                <a:spcPts val="1000"/>
              </a:spcBef>
              <a:spcAft>
                <a:spcPts val="0"/>
              </a:spcAft>
              <a:buNone/>
            </a:pPr>
            <a:r>
              <a:t/>
            </a:r>
            <a:endParaRPr sz="1000">
              <a:solidFill>
                <a:srgbClr val="F3F3F3"/>
              </a:solidFill>
              <a:latin typeface="Times New Roman"/>
              <a:ea typeface="Times New Roman"/>
              <a:cs typeface="Times New Roman"/>
              <a:sym typeface="Times New Roman"/>
            </a:endParaRPr>
          </a:p>
          <a:p>
            <a:pPr indent="0" lvl="0" marL="0" rtl="0" algn="l">
              <a:lnSpc>
                <a:spcPct val="150000"/>
              </a:lnSpc>
              <a:spcBef>
                <a:spcPts val="1000"/>
              </a:spcBef>
              <a:spcAft>
                <a:spcPts val="0"/>
              </a:spcAft>
              <a:buNone/>
            </a:pPr>
            <a:r>
              <a:t/>
            </a:r>
            <a:endParaRPr>
              <a:solidFill>
                <a:srgbClr val="F3F3F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240425" y="278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Random Forest</a:t>
            </a:r>
            <a:endParaRPr/>
          </a:p>
        </p:txBody>
      </p:sp>
      <p:sp>
        <p:nvSpPr>
          <p:cNvPr id="146" name="Google Shape;146;p27"/>
          <p:cNvSpPr txBox="1"/>
          <p:nvPr>
            <p:ph idx="1" type="body"/>
          </p:nvPr>
        </p:nvSpPr>
        <p:spPr>
          <a:xfrm>
            <a:off x="5118425" y="1152475"/>
            <a:ext cx="3921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GB">
                <a:solidFill>
                  <a:srgbClr val="FFFFFF"/>
                </a:solidFill>
              </a:rPr>
              <a:t>Train the data set on many random decision trees</a:t>
            </a:r>
            <a:endParaRPr>
              <a:solidFill>
                <a:srgbClr val="FFFFFF"/>
              </a:solidFill>
            </a:endParaRPr>
          </a:p>
          <a:p>
            <a:pPr indent="0" lvl="0" marL="457200" rtl="0" algn="l">
              <a:spcBef>
                <a:spcPts val="1600"/>
              </a:spcBef>
              <a:spcAft>
                <a:spcPts val="0"/>
              </a:spcAft>
              <a:buNone/>
            </a:pPr>
            <a:r>
              <a:t/>
            </a:r>
            <a:endParaRPr>
              <a:solidFill>
                <a:srgbClr val="FFFFFF"/>
              </a:solidFill>
            </a:endParaRPr>
          </a:p>
          <a:p>
            <a:pPr indent="-342900" lvl="0" marL="457200" rtl="0" algn="l">
              <a:spcBef>
                <a:spcPts val="1600"/>
              </a:spcBef>
              <a:spcAft>
                <a:spcPts val="0"/>
              </a:spcAft>
              <a:buClr>
                <a:srgbClr val="FFFFFF"/>
              </a:buClr>
              <a:buSzPts val="1800"/>
              <a:buChar char="-"/>
            </a:pPr>
            <a:r>
              <a:rPr lang="en-GB">
                <a:solidFill>
                  <a:srgbClr val="FFFFFF"/>
                </a:solidFill>
              </a:rPr>
              <a:t>Use </a:t>
            </a:r>
            <a:r>
              <a:rPr lang="en-GB">
                <a:solidFill>
                  <a:srgbClr val="FFFFFF"/>
                </a:solidFill>
                <a:highlight>
                  <a:srgbClr val="0000FF"/>
                </a:highlight>
              </a:rPr>
              <a:t>“majority voting”</a:t>
            </a:r>
            <a:r>
              <a:rPr lang="en-GB">
                <a:solidFill>
                  <a:srgbClr val="FFFFFF"/>
                </a:solidFill>
              </a:rPr>
              <a:t> to determine which parameters are important for prediction </a:t>
            </a:r>
            <a:endParaRPr>
              <a:solidFill>
                <a:srgbClr val="FFFFFF"/>
              </a:solidFill>
            </a:endParaRPr>
          </a:p>
        </p:txBody>
      </p:sp>
      <p:pic>
        <p:nvPicPr>
          <p:cNvPr id="147" name="Google Shape;147;p27"/>
          <p:cNvPicPr preferRelativeResize="0"/>
          <p:nvPr/>
        </p:nvPicPr>
        <p:blipFill>
          <a:blip r:embed="rId3">
            <a:alphaModFix/>
          </a:blip>
          <a:stretch>
            <a:fillRect/>
          </a:stretch>
        </p:blipFill>
        <p:spPr>
          <a:xfrm>
            <a:off x="148975" y="1016438"/>
            <a:ext cx="4917975" cy="3688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44450" y="151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Support Vector Machine</a:t>
            </a:r>
            <a:endParaRPr/>
          </a:p>
        </p:txBody>
      </p:sp>
      <p:sp>
        <p:nvSpPr>
          <p:cNvPr id="153" name="Google Shape;153;p28"/>
          <p:cNvSpPr txBox="1"/>
          <p:nvPr>
            <p:ph idx="1" type="body"/>
          </p:nvPr>
        </p:nvSpPr>
        <p:spPr>
          <a:xfrm>
            <a:off x="5934100" y="953550"/>
            <a:ext cx="2729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E06666"/>
              </a:buClr>
              <a:buSzPts val="1800"/>
              <a:buChar char="-"/>
            </a:pPr>
            <a:r>
              <a:rPr lang="en-GB">
                <a:solidFill>
                  <a:srgbClr val="E06666"/>
                </a:solidFill>
              </a:rPr>
              <a:t>Impossible to separate the ore deposits and non-deposits with a line</a:t>
            </a:r>
            <a:endParaRPr>
              <a:solidFill>
                <a:srgbClr val="E06666"/>
              </a:solidFill>
            </a:endParaRPr>
          </a:p>
          <a:p>
            <a:pPr indent="-342900" lvl="0" marL="457200" rtl="0" algn="l">
              <a:spcBef>
                <a:spcPts val="0"/>
              </a:spcBef>
              <a:spcAft>
                <a:spcPts val="0"/>
              </a:spcAft>
              <a:buSzPts val="1800"/>
              <a:buChar char="-"/>
            </a:pPr>
            <a:r>
              <a:rPr lang="en-GB"/>
              <a:t>Using ‘kernel’ trick to separate the data set</a:t>
            </a:r>
            <a:endParaRPr/>
          </a:p>
          <a:p>
            <a:pPr indent="-342900" lvl="0" marL="457200" rtl="0" algn="l">
              <a:spcBef>
                <a:spcPts val="0"/>
              </a:spcBef>
              <a:spcAft>
                <a:spcPts val="0"/>
              </a:spcAft>
              <a:buSzPts val="1800"/>
              <a:buChar char="-"/>
            </a:pPr>
            <a:r>
              <a:rPr lang="en-GB"/>
              <a:t>Separate using hyperplane in 3D</a:t>
            </a:r>
            <a:endParaRPr/>
          </a:p>
          <a:p>
            <a:pPr indent="0" lvl="0" marL="0" rtl="0" algn="l">
              <a:spcBef>
                <a:spcPts val="1600"/>
              </a:spcBef>
              <a:spcAft>
                <a:spcPts val="1600"/>
              </a:spcAft>
              <a:buNone/>
            </a:pPr>
            <a:r>
              <a:t/>
            </a:r>
            <a:endParaRPr/>
          </a:p>
        </p:txBody>
      </p:sp>
      <p:pic>
        <p:nvPicPr>
          <p:cNvPr id="154" name="Google Shape;154;p28"/>
          <p:cNvPicPr preferRelativeResize="0"/>
          <p:nvPr/>
        </p:nvPicPr>
        <p:blipFill>
          <a:blip r:embed="rId3">
            <a:alphaModFix/>
          </a:blip>
          <a:stretch>
            <a:fillRect/>
          </a:stretch>
        </p:blipFill>
        <p:spPr>
          <a:xfrm>
            <a:off x="124375" y="953548"/>
            <a:ext cx="5534374" cy="2845550"/>
          </a:xfrm>
          <a:prstGeom prst="rect">
            <a:avLst/>
          </a:prstGeom>
          <a:noFill/>
          <a:ln>
            <a:noFill/>
          </a:ln>
        </p:spPr>
      </p:pic>
      <p:cxnSp>
        <p:nvCxnSpPr>
          <p:cNvPr id="155" name="Google Shape;155;p28"/>
          <p:cNvCxnSpPr/>
          <p:nvPr/>
        </p:nvCxnSpPr>
        <p:spPr>
          <a:xfrm>
            <a:off x="3491175" y="2469600"/>
            <a:ext cx="1137000" cy="6930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id="160" name="Google Shape;160;p29"/>
          <p:cNvPicPr preferRelativeResize="0"/>
          <p:nvPr/>
        </p:nvPicPr>
        <p:blipFill>
          <a:blip r:embed="rId3">
            <a:alphaModFix/>
          </a:blip>
          <a:stretch>
            <a:fillRect/>
          </a:stretch>
        </p:blipFill>
        <p:spPr>
          <a:xfrm>
            <a:off x="668725" y="936950"/>
            <a:ext cx="4391025" cy="3810000"/>
          </a:xfrm>
          <a:prstGeom prst="rect">
            <a:avLst/>
          </a:prstGeom>
          <a:noFill/>
          <a:ln>
            <a:noFill/>
          </a:ln>
        </p:spPr>
      </p:pic>
      <p:sp>
        <p:nvSpPr>
          <p:cNvPr id="161" name="Google Shape;161;p29"/>
          <p:cNvSpPr txBox="1"/>
          <p:nvPr/>
        </p:nvSpPr>
        <p:spPr>
          <a:xfrm>
            <a:off x="668725" y="180125"/>
            <a:ext cx="4493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Times New Roman"/>
                <a:ea typeface="Times New Roman"/>
                <a:cs typeface="Times New Roman"/>
                <a:sym typeface="Times New Roman"/>
              </a:rPr>
              <a:t>Optimised Rf Parameters</a:t>
            </a:r>
            <a:endParaRPr sz="2400">
              <a:solidFill>
                <a:srgbClr val="FFFFFF"/>
              </a:solidFill>
              <a:latin typeface="Times New Roman"/>
              <a:ea typeface="Times New Roman"/>
              <a:cs typeface="Times New Roman"/>
              <a:sym typeface="Times New Roman"/>
            </a:endParaRPr>
          </a:p>
        </p:txBody>
      </p:sp>
      <p:sp>
        <p:nvSpPr>
          <p:cNvPr id="162" name="Google Shape;162;p29"/>
          <p:cNvSpPr txBox="1"/>
          <p:nvPr/>
        </p:nvSpPr>
        <p:spPr>
          <a:xfrm>
            <a:off x="5313625" y="940650"/>
            <a:ext cx="3782700" cy="38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Times New Roman"/>
                <a:ea typeface="Times New Roman"/>
                <a:cs typeface="Times New Roman"/>
                <a:sym typeface="Times New Roman"/>
              </a:rPr>
              <a:t>From a total of 20 parameters, Random forest was able to test and train the relationships between the parameters and the deposit data.</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rgbClr val="FFFFFF"/>
                </a:solidFill>
                <a:latin typeface="Times New Roman"/>
                <a:ea typeface="Times New Roman"/>
                <a:cs typeface="Times New Roman"/>
                <a:sym typeface="Times New Roman"/>
              </a:rPr>
              <a:t>The 4 optimised parameters for North American tectonic setting are distance to trench age, subducting plate normal velocity, overriding plate parallel velocity and Convergence normal rate.</a:t>
            </a:r>
            <a:endParaRPr>
              <a:solidFill>
                <a:srgbClr val="FFFFFF"/>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30"/>
          <p:cNvPicPr preferRelativeResize="0"/>
          <p:nvPr/>
        </p:nvPicPr>
        <p:blipFill>
          <a:blip r:embed="rId3">
            <a:alphaModFix/>
          </a:blip>
          <a:stretch>
            <a:fillRect/>
          </a:stretch>
        </p:blipFill>
        <p:spPr>
          <a:xfrm>
            <a:off x="170038" y="1756138"/>
            <a:ext cx="4353025" cy="2792025"/>
          </a:xfrm>
          <a:prstGeom prst="rect">
            <a:avLst/>
          </a:prstGeom>
          <a:noFill/>
          <a:ln>
            <a:noFill/>
          </a:ln>
        </p:spPr>
      </p:pic>
      <p:pic>
        <p:nvPicPr>
          <p:cNvPr id="168" name="Google Shape;168;p30"/>
          <p:cNvPicPr preferRelativeResize="0"/>
          <p:nvPr/>
        </p:nvPicPr>
        <p:blipFill>
          <a:blip r:embed="rId4">
            <a:alphaModFix/>
          </a:blip>
          <a:stretch>
            <a:fillRect/>
          </a:stretch>
        </p:blipFill>
        <p:spPr>
          <a:xfrm>
            <a:off x="4693200" y="1756150"/>
            <a:ext cx="4140050" cy="2792000"/>
          </a:xfrm>
          <a:prstGeom prst="rect">
            <a:avLst/>
          </a:prstGeom>
          <a:noFill/>
          <a:ln>
            <a:noFill/>
          </a:ln>
        </p:spPr>
      </p:pic>
      <p:sp>
        <p:nvSpPr>
          <p:cNvPr id="169" name="Google Shape;169;p30"/>
          <p:cNvSpPr txBox="1"/>
          <p:nvPr/>
        </p:nvSpPr>
        <p:spPr>
          <a:xfrm>
            <a:off x="2475600" y="290200"/>
            <a:ext cx="4192800" cy="12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rgbClr val="FFFFFF"/>
                </a:solidFill>
                <a:latin typeface="Times New Roman"/>
                <a:ea typeface="Times New Roman"/>
                <a:cs typeface="Times New Roman"/>
                <a:sym typeface="Times New Roman"/>
              </a:rPr>
              <a:t>Relationship between parameters and gold deposits</a:t>
            </a:r>
            <a:endParaRPr sz="2400">
              <a:solidFill>
                <a:srgbClr val="FFFFFF"/>
              </a:solidFill>
              <a:latin typeface="Times New Roman"/>
              <a:ea typeface="Times New Roman"/>
              <a:cs typeface="Times New Roman"/>
              <a:sym typeface="Times New Roman"/>
            </a:endParaRPr>
          </a:p>
        </p:txBody>
      </p:sp>
      <p:sp>
        <p:nvSpPr>
          <p:cNvPr id="170" name="Google Shape;170;p30"/>
          <p:cNvSpPr txBox="1"/>
          <p:nvPr/>
        </p:nvSpPr>
        <p:spPr>
          <a:xfrm>
            <a:off x="600413" y="4613125"/>
            <a:ext cx="34923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Times New Roman"/>
                <a:ea typeface="Times New Roman"/>
                <a:cs typeface="Times New Roman"/>
                <a:sym typeface="Times New Roman"/>
              </a:rPr>
              <a:t>Orthogonal Plate Convergence rate (km/Myr)</a:t>
            </a:r>
            <a:endParaRPr>
              <a:solidFill>
                <a:srgbClr val="FFFFFF"/>
              </a:solidFill>
              <a:latin typeface="Times New Roman"/>
              <a:ea typeface="Times New Roman"/>
              <a:cs typeface="Times New Roman"/>
              <a:sym typeface="Times New Roman"/>
            </a:endParaRPr>
          </a:p>
        </p:txBody>
      </p:sp>
      <p:sp>
        <p:nvSpPr>
          <p:cNvPr id="171" name="Google Shape;171;p30"/>
          <p:cNvSpPr txBox="1"/>
          <p:nvPr/>
        </p:nvSpPr>
        <p:spPr>
          <a:xfrm>
            <a:off x="4796875" y="4633075"/>
            <a:ext cx="3932700" cy="3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Times New Roman"/>
                <a:ea typeface="Times New Roman"/>
                <a:cs typeface="Times New Roman"/>
                <a:sym typeface="Times New Roman"/>
              </a:rPr>
              <a:t>Overriding Plate Parallel velocity (km/Myr)</a:t>
            </a:r>
            <a:endParaRPr>
              <a:solidFill>
                <a:srgbClr val="FFFFFF"/>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id="176" name="Google Shape;176;p31"/>
          <p:cNvPicPr preferRelativeResize="0"/>
          <p:nvPr/>
        </p:nvPicPr>
        <p:blipFill>
          <a:blip r:embed="rId3">
            <a:alphaModFix/>
          </a:blip>
          <a:stretch>
            <a:fillRect/>
          </a:stretch>
        </p:blipFill>
        <p:spPr>
          <a:xfrm>
            <a:off x="181925" y="1778850"/>
            <a:ext cx="4216250" cy="2686550"/>
          </a:xfrm>
          <a:prstGeom prst="rect">
            <a:avLst/>
          </a:prstGeom>
          <a:noFill/>
          <a:ln>
            <a:noFill/>
          </a:ln>
        </p:spPr>
      </p:pic>
      <p:pic>
        <p:nvPicPr>
          <p:cNvPr id="177" name="Google Shape;177;p31"/>
          <p:cNvPicPr preferRelativeResize="0"/>
          <p:nvPr/>
        </p:nvPicPr>
        <p:blipFill>
          <a:blip r:embed="rId4">
            <a:alphaModFix/>
          </a:blip>
          <a:stretch>
            <a:fillRect/>
          </a:stretch>
        </p:blipFill>
        <p:spPr>
          <a:xfrm>
            <a:off x="4849150" y="1778850"/>
            <a:ext cx="3896708" cy="2686550"/>
          </a:xfrm>
          <a:prstGeom prst="rect">
            <a:avLst/>
          </a:prstGeom>
          <a:noFill/>
          <a:ln>
            <a:noFill/>
          </a:ln>
        </p:spPr>
      </p:pic>
      <p:sp>
        <p:nvSpPr>
          <p:cNvPr id="178" name="Google Shape;178;p31"/>
          <p:cNvSpPr txBox="1"/>
          <p:nvPr/>
        </p:nvSpPr>
        <p:spPr>
          <a:xfrm>
            <a:off x="730500" y="4465400"/>
            <a:ext cx="29619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Times New Roman"/>
                <a:ea typeface="Times New Roman"/>
                <a:cs typeface="Times New Roman"/>
                <a:sym typeface="Times New Roman"/>
              </a:rPr>
              <a:t>Distance to trench edge / plate boundary (km)</a:t>
            </a:r>
            <a:endParaRPr>
              <a:solidFill>
                <a:srgbClr val="FFFFFF"/>
              </a:solidFill>
              <a:latin typeface="Times New Roman"/>
              <a:ea typeface="Times New Roman"/>
              <a:cs typeface="Times New Roman"/>
              <a:sym typeface="Times New Roman"/>
            </a:endParaRPr>
          </a:p>
        </p:txBody>
      </p:sp>
      <p:sp>
        <p:nvSpPr>
          <p:cNvPr id="179" name="Google Shape;179;p31"/>
          <p:cNvSpPr txBox="1"/>
          <p:nvPr/>
        </p:nvSpPr>
        <p:spPr>
          <a:xfrm>
            <a:off x="5003400" y="4543100"/>
            <a:ext cx="34623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Times New Roman"/>
                <a:ea typeface="Times New Roman"/>
                <a:cs typeface="Times New Roman"/>
                <a:sym typeface="Times New Roman"/>
              </a:rPr>
              <a:t>Subducting Plate Normal velocity (km/Myr)</a:t>
            </a:r>
            <a:endParaRPr>
              <a:solidFill>
                <a:srgbClr val="FFFFFF"/>
              </a:solidFill>
              <a:latin typeface="Times New Roman"/>
              <a:ea typeface="Times New Roman"/>
              <a:cs typeface="Times New Roman"/>
              <a:sym typeface="Times New Roman"/>
            </a:endParaRPr>
          </a:p>
        </p:txBody>
      </p:sp>
      <p:sp>
        <p:nvSpPr>
          <p:cNvPr id="180" name="Google Shape;180;p31"/>
          <p:cNvSpPr txBox="1"/>
          <p:nvPr/>
        </p:nvSpPr>
        <p:spPr>
          <a:xfrm>
            <a:off x="2475600" y="290200"/>
            <a:ext cx="4192800" cy="12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rgbClr val="FFFFFF"/>
                </a:solidFill>
                <a:latin typeface="Times New Roman"/>
                <a:ea typeface="Times New Roman"/>
                <a:cs typeface="Times New Roman"/>
                <a:sym typeface="Times New Roman"/>
              </a:rPr>
              <a:t>Relationship between parameters and gold deposits</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1926463" y="152400"/>
            <a:ext cx="5291065" cy="483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p32"/>
          <p:cNvPicPr preferRelativeResize="0"/>
          <p:nvPr/>
        </p:nvPicPr>
        <p:blipFill>
          <a:blip r:embed="rId3">
            <a:alphaModFix/>
          </a:blip>
          <a:stretch>
            <a:fillRect/>
          </a:stretch>
        </p:blipFill>
        <p:spPr>
          <a:xfrm>
            <a:off x="389350" y="1358863"/>
            <a:ext cx="5943600" cy="2886075"/>
          </a:xfrm>
          <a:prstGeom prst="rect">
            <a:avLst/>
          </a:prstGeom>
          <a:noFill/>
          <a:ln>
            <a:noFill/>
          </a:ln>
        </p:spPr>
      </p:pic>
      <p:sp>
        <p:nvSpPr>
          <p:cNvPr id="186" name="Google Shape;186;p32"/>
          <p:cNvSpPr txBox="1"/>
          <p:nvPr/>
        </p:nvSpPr>
        <p:spPr>
          <a:xfrm>
            <a:off x="1785100" y="390275"/>
            <a:ext cx="3152100" cy="53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rgbClr val="FFFFFF"/>
                </a:solidFill>
                <a:latin typeface="Times New Roman"/>
                <a:ea typeface="Times New Roman"/>
                <a:cs typeface="Times New Roman"/>
                <a:sym typeface="Times New Roman"/>
              </a:rPr>
              <a:t>Random Forest testing and training system</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pic>
        <p:nvPicPr>
          <p:cNvPr id="191" name="Google Shape;191;p33"/>
          <p:cNvPicPr preferRelativeResize="0"/>
          <p:nvPr/>
        </p:nvPicPr>
        <p:blipFill>
          <a:blip r:embed="rId3">
            <a:alphaModFix/>
          </a:blip>
          <a:stretch>
            <a:fillRect/>
          </a:stretch>
        </p:blipFill>
        <p:spPr>
          <a:xfrm>
            <a:off x="419400" y="1175013"/>
            <a:ext cx="5943600" cy="3133725"/>
          </a:xfrm>
          <a:prstGeom prst="rect">
            <a:avLst/>
          </a:prstGeom>
          <a:noFill/>
          <a:ln>
            <a:noFill/>
          </a:ln>
        </p:spPr>
      </p:pic>
      <p:sp>
        <p:nvSpPr>
          <p:cNvPr id="192" name="Google Shape;192;p33"/>
          <p:cNvSpPr txBox="1"/>
          <p:nvPr/>
        </p:nvSpPr>
        <p:spPr>
          <a:xfrm>
            <a:off x="1040700" y="220150"/>
            <a:ext cx="37125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rgbClr val="FFFFFF"/>
                </a:solidFill>
                <a:latin typeface="Times New Roman"/>
                <a:ea typeface="Times New Roman"/>
                <a:cs typeface="Times New Roman"/>
                <a:sym typeface="Times New Roman"/>
              </a:rPr>
              <a:t>Support Vector Machine testing and training system</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4"/>
          <p:cNvSpPr txBox="1"/>
          <p:nvPr/>
        </p:nvSpPr>
        <p:spPr>
          <a:xfrm>
            <a:off x="2475600" y="290200"/>
            <a:ext cx="4192800" cy="12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rgbClr val="FFFFFF"/>
                </a:solidFill>
                <a:latin typeface="Times New Roman"/>
                <a:ea typeface="Times New Roman"/>
                <a:cs typeface="Times New Roman"/>
                <a:sym typeface="Times New Roman"/>
              </a:rPr>
              <a:t>Limitations of dataset</a:t>
            </a:r>
            <a:endParaRPr sz="2400">
              <a:solidFill>
                <a:srgbClr val="FFFFFF"/>
              </a:solidFill>
              <a:latin typeface="Times New Roman"/>
              <a:ea typeface="Times New Roman"/>
              <a:cs typeface="Times New Roman"/>
              <a:sym typeface="Times New Roman"/>
            </a:endParaRPr>
          </a:p>
        </p:txBody>
      </p:sp>
      <p:pic>
        <p:nvPicPr>
          <p:cNvPr id="198" name="Google Shape;198;p34"/>
          <p:cNvPicPr preferRelativeResize="0"/>
          <p:nvPr/>
        </p:nvPicPr>
        <p:blipFill>
          <a:blip r:embed="rId3">
            <a:alphaModFix/>
          </a:blip>
          <a:stretch>
            <a:fillRect/>
          </a:stretch>
        </p:blipFill>
        <p:spPr>
          <a:xfrm>
            <a:off x="877900" y="740675"/>
            <a:ext cx="7105873" cy="4100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5"/>
          <p:cNvSpPr txBox="1"/>
          <p:nvPr>
            <p:ph type="ctrTitle"/>
          </p:nvPr>
        </p:nvSpPr>
        <p:spPr>
          <a:xfrm>
            <a:off x="311700" y="133725"/>
            <a:ext cx="8520600" cy="66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000"/>
              <a:t>Conclusion</a:t>
            </a:r>
            <a:endParaRPr sz="3000"/>
          </a:p>
        </p:txBody>
      </p:sp>
      <p:sp>
        <p:nvSpPr>
          <p:cNvPr id="204" name="Google Shape;204;p35"/>
          <p:cNvSpPr txBox="1"/>
          <p:nvPr>
            <p:ph idx="1" type="subTitle"/>
          </p:nvPr>
        </p:nvSpPr>
        <p:spPr>
          <a:xfrm>
            <a:off x="311700" y="1131500"/>
            <a:ext cx="85206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en-GB" sz="1200">
                <a:solidFill>
                  <a:srgbClr val="FFFFFF"/>
                </a:solidFill>
                <a:latin typeface="Times New Roman"/>
                <a:ea typeface="Times New Roman"/>
                <a:cs typeface="Times New Roman"/>
                <a:sym typeface="Times New Roman"/>
              </a:rPr>
              <a:t>The analysis of geo temporal and geospatial relationship between gold deposits and tectonic processes along western U.S.A. proved to be challenging due to the robust nature of the provided data.</a:t>
            </a:r>
            <a:endParaRPr sz="1200">
              <a:solidFill>
                <a:srgbClr val="FFFFFF"/>
              </a:solidFill>
              <a:latin typeface="Times New Roman"/>
              <a:ea typeface="Times New Roman"/>
              <a:cs typeface="Times New Roman"/>
              <a:sym typeface="Times New Roman"/>
            </a:endParaRPr>
          </a:p>
          <a:p>
            <a:pPr indent="0" lvl="0" marL="0" rtl="0" algn="l">
              <a:lnSpc>
                <a:spcPct val="150000"/>
              </a:lnSpc>
              <a:spcBef>
                <a:spcPts val="1000"/>
              </a:spcBef>
              <a:spcAft>
                <a:spcPts val="0"/>
              </a:spcAft>
              <a:buNone/>
            </a:pPr>
            <a:r>
              <a:t/>
            </a:r>
            <a:endParaRPr sz="1200">
              <a:solidFill>
                <a:srgbClr val="FFFFFF"/>
              </a:solidFill>
              <a:latin typeface="Times New Roman"/>
              <a:ea typeface="Times New Roman"/>
              <a:cs typeface="Times New Roman"/>
              <a:sym typeface="Times New Roman"/>
            </a:endParaRPr>
          </a:p>
          <a:p>
            <a:pPr indent="0" lvl="0" marL="0" rtl="0" algn="l">
              <a:lnSpc>
                <a:spcPct val="150000"/>
              </a:lnSpc>
              <a:spcBef>
                <a:spcPts val="1000"/>
              </a:spcBef>
              <a:spcAft>
                <a:spcPts val="0"/>
              </a:spcAft>
              <a:buNone/>
            </a:pPr>
            <a:r>
              <a:rPr lang="en-GB" sz="1200">
                <a:solidFill>
                  <a:srgbClr val="FFFFFF"/>
                </a:solidFill>
                <a:latin typeface="Times New Roman"/>
                <a:ea typeface="Times New Roman"/>
                <a:cs typeface="Times New Roman"/>
                <a:sym typeface="Times New Roman"/>
              </a:rPr>
              <a:t>The predicted results do show a shift in deposit data related to the tectonic event that occurred in the last 30 Million years.</a:t>
            </a:r>
            <a:endParaRPr sz="1200">
              <a:solidFill>
                <a:srgbClr val="FFFFFF"/>
              </a:solidFill>
              <a:latin typeface="Times New Roman"/>
              <a:ea typeface="Times New Roman"/>
              <a:cs typeface="Times New Roman"/>
              <a:sym typeface="Times New Roman"/>
            </a:endParaRPr>
          </a:p>
          <a:p>
            <a:pPr indent="0" lvl="0" marL="0" rtl="0" algn="l">
              <a:lnSpc>
                <a:spcPct val="150000"/>
              </a:lnSpc>
              <a:spcBef>
                <a:spcPts val="1000"/>
              </a:spcBef>
              <a:spcAft>
                <a:spcPts val="0"/>
              </a:spcAft>
              <a:buNone/>
            </a:pPr>
            <a:r>
              <a:t/>
            </a:r>
            <a:endParaRPr sz="1200">
              <a:solidFill>
                <a:srgbClr val="FFFFFF"/>
              </a:solidFill>
              <a:latin typeface="Times New Roman"/>
              <a:ea typeface="Times New Roman"/>
              <a:cs typeface="Times New Roman"/>
              <a:sym typeface="Times New Roman"/>
            </a:endParaRPr>
          </a:p>
          <a:p>
            <a:pPr indent="0" lvl="0" marL="0" rtl="0" algn="l">
              <a:lnSpc>
                <a:spcPct val="150000"/>
              </a:lnSpc>
              <a:spcBef>
                <a:spcPts val="1000"/>
              </a:spcBef>
              <a:spcAft>
                <a:spcPts val="0"/>
              </a:spcAft>
              <a:buNone/>
            </a:pPr>
            <a:r>
              <a:rPr lang="en-GB" sz="1200">
                <a:solidFill>
                  <a:srgbClr val="FFFFFF"/>
                </a:solidFill>
                <a:latin typeface="Times New Roman"/>
                <a:ea typeface="Times New Roman"/>
                <a:cs typeface="Times New Roman"/>
                <a:sym typeface="Times New Roman"/>
              </a:rPr>
              <a:t>The creation of the transform boundary that ceased all subduction near the western coast of U.S.A</a:t>
            </a:r>
            <a:endParaRPr sz="1200">
              <a:solidFill>
                <a:srgbClr val="FFFFFF"/>
              </a:solidFill>
              <a:latin typeface="Times New Roman"/>
              <a:ea typeface="Times New Roman"/>
              <a:cs typeface="Times New Roman"/>
              <a:sym typeface="Times New Roman"/>
            </a:endParaRPr>
          </a:p>
          <a:p>
            <a:pPr indent="0" lvl="0" marL="0" rtl="0" algn="l">
              <a:lnSpc>
                <a:spcPct val="150000"/>
              </a:lnSpc>
              <a:spcBef>
                <a:spcPts val="1000"/>
              </a:spcBef>
              <a:spcAft>
                <a:spcPts val="0"/>
              </a:spcAft>
              <a:buNone/>
            </a:pPr>
            <a:r>
              <a:t/>
            </a:r>
            <a:endParaRPr sz="1200">
              <a:solidFill>
                <a:srgbClr val="FFFFFF"/>
              </a:solidFill>
              <a:latin typeface="Times New Roman"/>
              <a:ea typeface="Times New Roman"/>
              <a:cs typeface="Times New Roman"/>
              <a:sym typeface="Times New Roman"/>
            </a:endParaRPr>
          </a:p>
          <a:p>
            <a:pPr indent="0" lvl="0" marL="0" rtl="0" algn="l">
              <a:lnSpc>
                <a:spcPct val="150000"/>
              </a:lnSpc>
              <a:spcBef>
                <a:spcPts val="1000"/>
              </a:spcBef>
              <a:spcAft>
                <a:spcPts val="0"/>
              </a:spcAft>
              <a:buNone/>
            </a:pPr>
            <a:r>
              <a:rPr lang="en-GB" sz="1200">
                <a:solidFill>
                  <a:srgbClr val="FFFFFF"/>
                </a:solidFill>
                <a:latin typeface="Times New Roman"/>
                <a:ea typeface="Times New Roman"/>
                <a:cs typeface="Times New Roman"/>
                <a:sym typeface="Times New Roman"/>
              </a:rPr>
              <a:t>The impact of the cordillera system did not seem to have as big of an affect as the San Andreas fault, which seems suspicious and could be due to the nature of data provided. </a:t>
            </a:r>
            <a:endParaRPr b="1" sz="1200">
              <a:solidFill>
                <a:srgbClr val="FFFFFF"/>
              </a:solidFill>
              <a:latin typeface="Times New Roman"/>
              <a:ea typeface="Times New Roman"/>
              <a:cs typeface="Times New Roman"/>
              <a:sym typeface="Times New Roman"/>
            </a:endParaRPr>
          </a:p>
          <a:p>
            <a:pPr indent="0" lvl="0" marL="0" rtl="0" algn="l">
              <a:lnSpc>
                <a:spcPct val="150000"/>
              </a:lnSpc>
              <a:spcBef>
                <a:spcPts val="1000"/>
              </a:spcBef>
              <a:spcAft>
                <a:spcPts val="0"/>
              </a:spcAft>
              <a:buNone/>
            </a:pPr>
            <a:r>
              <a:t/>
            </a:r>
            <a:endParaRPr sz="1200">
              <a:solidFill>
                <a:srgbClr val="FFFFFF"/>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0" y="0"/>
            <a:ext cx="3391292" cy="5143500"/>
          </a:xfrm>
          <a:prstGeom prst="rect">
            <a:avLst/>
          </a:prstGeom>
          <a:noFill/>
          <a:ln>
            <a:noFill/>
          </a:ln>
        </p:spPr>
      </p:pic>
      <p:sp>
        <p:nvSpPr>
          <p:cNvPr id="66" name="Google Shape;66;p15"/>
          <p:cNvSpPr txBox="1"/>
          <p:nvPr/>
        </p:nvSpPr>
        <p:spPr>
          <a:xfrm>
            <a:off x="4332950" y="190125"/>
            <a:ext cx="3452400" cy="4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Times New Roman"/>
                <a:ea typeface="Times New Roman"/>
                <a:cs typeface="Times New Roman"/>
                <a:sym typeface="Times New Roman"/>
              </a:rPr>
              <a:t>Cordilleran orogenic belt</a:t>
            </a:r>
            <a:endParaRPr sz="2400">
              <a:solidFill>
                <a:srgbClr val="FFFFFF"/>
              </a:solidFill>
              <a:latin typeface="Times New Roman"/>
              <a:ea typeface="Times New Roman"/>
              <a:cs typeface="Times New Roman"/>
              <a:sym typeface="Times New Roman"/>
            </a:endParaRPr>
          </a:p>
        </p:txBody>
      </p:sp>
      <p:sp>
        <p:nvSpPr>
          <p:cNvPr id="67" name="Google Shape;67;p15"/>
          <p:cNvSpPr txBox="1"/>
          <p:nvPr/>
        </p:nvSpPr>
        <p:spPr>
          <a:xfrm>
            <a:off x="3622475" y="900625"/>
            <a:ext cx="5313600" cy="40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rgbClr val="FFFFFF"/>
                </a:solidFill>
                <a:latin typeface="Times New Roman"/>
                <a:ea typeface="Times New Roman"/>
                <a:cs typeface="Times New Roman"/>
                <a:sym typeface="Times New Roman"/>
              </a:rPr>
              <a:t>Extends laterally to about 6000 kilometers (From Mexico to Canada)</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rgbClr val="FFFFFF"/>
                </a:solidFill>
                <a:latin typeface="Times New Roman"/>
                <a:ea typeface="Times New Roman"/>
                <a:cs typeface="Times New Roman"/>
                <a:sym typeface="Times New Roman"/>
              </a:rPr>
              <a:t>Approximately around 50 Ma, tectonic activity from the orogenic belt created the Laramide Rocky Mountains</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rgbClr val="FFFFFF"/>
                </a:solidFill>
                <a:latin typeface="Times New Roman"/>
                <a:ea typeface="Times New Roman"/>
                <a:cs typeface="Times New Roman"/>
                <a:sym typeface="Times New Roman"/>
              </a:rPr>
              <a:t>Often used as an example for typical subduction related mountain building processes</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pic>
        <p:nvPicPr>
          <p:cNvPr id="72" name="Google Shape;72;p16"/>
          <p:cNvPicPr preferRelativeResize="0"/>
          <p:nvPr/>
        </p:nvPicPr>
        <p:blipFill>
          <a:blip r:embed="rId3">
            <a:alphaModFix/>
          </a:blip>
          <a:stretch>
            <a:fillRect/>
          </a:stretch>
        </p:blipFill>
        <p:spPr>
          <a:xfrm>
            <a:off x="4662050" y="755475"/>
            <a:ext cx="3505250" cy="3972750"/>
          </a:xfrm>
          <a:prstGeom prst="rect">
            <a:avLst/>
          </a:prstGeom>
          <a:noFill/>
          <a:ln>
            <a:noFill/>
          </a:ln>
        </p:spPr>
      </p:pic>
      <p:sp>
        <p:nvSpPr>
          <p:cNvPr id="73" name="Google Shape;73;p16"/>
          <p:cNvSpPr txBox="1"/>
          <p:nvPr/>
        </p:nvSpPr>
        <p:spPr>
          <a:xfrm>
            <a:off x="440300" y="220150"/>
            <a:ext cx="29421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Times New Roman"/>
                <a:ea typeface="Times New Roman"/>
                <a:cs typeface="Times New Roman"/>
                <a:sym typeface="Times New Roman"/>
              </a:rPr>
              <a:t>San Andreas fault</a:t>
            </a:r>
            <a:endParaRPr sz="2400">
              <a:solidFill>
                <a:srgbClr val="FFFFFF"/>
              </a:solidFill>
              <a:latin typeface="Times New Roman"/>
              <a:ea typeface="Times New Roman"/>
              <a:cs typeface="Times New Roman"/>
              <a:sym typeface="Times New Roman"/>
            </a:endParaRPr>
          </a:p>
        </p:txBody>
      </p:sp>
      <p:sp>
        <p:nvSpPr>
          <p:cNvPr id="74" name="Google Shape;74;p16"/>
          <p:cNvSpPr txBox="1"/>
          <p:nvPr/>
        </p:nvSpPr>
        <p:spPr>
          <a:xfrm>
            <a:off x="440300" y="1160800"/>
            <a:ext cx="3505200" cy="35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Times New Roman"/>
                <a:ea typeface="Times New Roman"/>
                <a:cs typeface="Times New Roman"/>
                <a:sym typeface="Times New Roman"/>
              </a:rPr>
              <a:t>Second Tectonic event in the western coast of U.S.A.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rgbClr val="FFFFFF"/>
                </a:solidFill>
                <a:latin typeface="Times New Roman"/>
                <a:ea typeface="Times New Roman"/>
                <a:cs typeface="Times New Roman"/>
                <a:sym typeface="Times New Roman"/>
              </a:rPr>
              <a:t>Occurred approximately around 30 Ma.</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rgbClr val="FFFFFF"/>
                </a:solidFill>
                <a:latin typeface="Times New Roman"/>
                <a:ea typeface="Times New Roman"/>
                <a:cs typeface="Times New Roman"/>
                <a:sym typeface="Times New Roman"/>
              </a:rPr>
              <a:t>Right - Lateral Strike Slip Fault</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rgbClr val="FFFFFF"/>
                </a:solidFill>
                <a:latin typeface="Times New Roman"/>
                <a:ea typeface="Times New Roman"/>
                <a:cs typeface="Times New Roman"/>
                <a:sym typeface="Times New Roman"/>
              </a:rPr>
              <a:t>No more subduction processes occuring past this point.</a:t>
            </a:r>
            <a:endParaRPr>
              <a:solidFill>
                <a:srgbClr val="FFFFFF"/>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pic>
        <p:nvPicPr>
          <p:cNvPr id="79" name="Google Shape;79;p17"/>
          <p:cNvPicPr preferRelativeResize="0"/>
          <p:nvPr/>
        </p:nvPicPr>
        <p:blipFill rotWithShape="1">
          <a:blip r:embed="rId3">
            <a:alphaModFix/>
          </a:blip>
          <a:srcRect b="0" l="0" r="20867" t="0"/>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id="84" name="Google Shape;84;p18"/>
          <p:cNvPicPr preferRelativeResize="0"/>
          <p:nvPr/>
        </p:nvPicPr>
        <p:blipFill rotWithShape="1">
          <a:blip r:embed="rId3">
            <a:alphaModFix/>
          </a:blip>
          <a:srcRect b="0" l="0" r="22275" t="0"/>
          <a:stretch/>
        </p:blipFill>
        <p:spPr>
          <a:xfrm>
            <a:off x="0"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Google Shape;89;p19"/>
          <p:cNvPicPr preferRelativeResize="0"/>
          <p:nvPr/>
        </p:nvPicPr>
        <p:blipFill>
          <a:blip r:embed="rId3">
            <a:alphaModFix/>
          </a:blip>
          <a:stretch>
            <a:fillRect/>
          </a:stretch>
        </p:blipFill>
        <p:spPr>
          <a:xfrm>
            <a:off x="0" y="670450"/>
            <a:ext cx="6034100" cy="3652475"/>
          </a:xfrm>
          <a:prstGeom prst="rect">
            <a:avLst/>
          </a:prstGeom>
          <a:noFill/>
          <a:ln>
            <a:noFill/>
          </a:ln>
        </p:spPr>
      </p:pic>
      <p:sp>
        <p:nvSpPr>
          <p:cNvPr id="90" name="Google Shape;90;p19"/>
          <p:cNvSpPr txBox="1"/>
          <p:nvPr/>
        </p:nvSpPr>
        <p:spPr>
          <a:xfrm>
            <a:off x="6214225" y="790550"/>
            <a:ext cx="2712000" cy="3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Times New Roman"/>
                <a:ea typeface="Times New Roman"/>
                <a:cs typeface="Times New Roman"/>
                <a:sym typeface="Times New Roman"/>
              </a:rPr>
              <a:t>Now that we know a bit more</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rgbClr val="FFFFFF"/>
                </a:solidFill>
                <a:latin typeface="Times New Roman"/>
                <a:ea typeface="Times New Roman"/>
                <a:cs typeface="Times New Roman"/>
                <a:sym typeface="Times New Roman"/>
              </a:rPr>
              <a:t>Let’s watch the video and view the process over time</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GB" u="sng">
                <a:solidFill>
                  <a:schemeClr val="hlink"/>
                </a:solidFill>
                <a:latin typeface="Times New Roman"/>
                <a:ea typeface="Times New Roman"/>
                <a:cs typeface="Times New Roman"/>
                <a:sym typeface="Times New Roman"/>
                <a:hlinkClick r:id="rId4"/>
              </a:rPr>
              <a:t>http://portal.gplates.org/cesium/?view=AgeGrid</a:t>
            </a:r>
            <a:r>
              <a:rPr lang="en-GB">
                <a:solidFill>
                  <a:srgbClr val="FFFFFF"/>
                </a:solidFill>
                <a:latin typeface="Times New Roman"/>
                <a:ea typeface="Times New Roman"/>
                <a:cs typeface="Times New Roman"/>
                <a:sym typeface="Times New Roman"/>
              </a:rPr>
              <a:t> </a:t>
            </a:r>
            <a:endParaRPr>
              <a:solidFill>
                <a:srgbClr val="FFFFFF"/>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Google Shape;95;p20"/>
          <p:cNvPicPr preferRelativeResize="0"/>
          <p:nvPr/>
        </p:nvPicPr>
        <p:blipFill rotWithShape="1">
          <a:blip r:embed="rId3">
            <a:alphaModFix/>
          </a:blip>
          <a:srcRect b="0" l="1602" r="29327" t="12891"/>
          <a:stretch/>
        </p:blipFill>
        <p:spPr>
          <a:xfrm>
            <a:off x="425425" y="745738"/>
            <a:ext cx="3629025" cy="4124325"/>
          </a:xfrm>
          <a:prstGeom prst="rect">
            <a:avLst/>
          </a:prstGeom>
          <a:noFill/>
          <a:ln>
            <a:noFill/>
          </a:ln>
        </p:spPr>
      </p:pic>
      <p:pic>
        <p:nvPicPr>
          <p:cNvPr id="96" name="Google Shape;96;p20"/>
          <p:cNvPicPr preferRelativeResize="0"/>
          <p:nvPr/>
        </p:nvPicPr>
        <p:blipFill>
          <a:blip r:embed="rId4">
            <a:alphaModFix/>
          </a:blip>
          <a:stretch>
            <a:fillRect/>
          </a:stretch>
        </p:blipFill>
        <p:spPr>
          <a:xfrm>
            <a:off x="4738175" y="745750"/>
            <a:ext cx="4076700" cy="4124325"/>
          </a:xfrm>
          <a:prstGeom prst="rect">
            <a:avLst/>
          </a:prstGeom>
          <a:noFill/>
          <a:ln>
            <a:noFill/>
          </a:ln>
        </p:spPr>
      </p:pic>
      <p:sp>
        <p:nvSpPr>
          <p:cNvPr id="97" name="Google Shape;97;p20"/>
          <p:cNvSpPr txBox="1"/>
          <p:nvPr/>
        </p:nvSpPr>
        <p:spPr>
          <a:xfrm>
            <a:off x="2132675" y="162350"/>
            <a:ext cx="43392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Cross-examination of Age related deposits</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Python Method</a:t>
            </a:r>
            <a:endParaRPr/>
          </a:p>
        </p:txBody>
      </p:sp>
      <p:sp>
        <p:nvSpPr>
          <p:cNvPr id="103" name="Google Shape;103;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GB">
                <a:solidFill>
                  <a:srgbClr val="FFFFFF"/>
                </a:solidFill>
              </a:rPr>
              <a:t>Pulling subduction zone point for North America from kinematic file ~ Muller_convergence/subStats_0.csv</a:t>
            </a:r>
            <a:endParaRPr>
              <a:solidFill>
                <a:srgbClr val="FFFFFF"/>
              </a:solidFill>
            </a:endParaRPr>
          </a:p>
          <a:p>
            <a:pPr indent="-342900" lvl="0" marL="457200" rtl="0" algn="l">
              <a:spcBef>
                <a:spcPts val="0"/>
              </a:spcBef>
              <a:spcAft>
                <a:spcPts val="0"/>
              </a:spcAft>
              <a:buClr>
                <a:srgbClr val="FFFFFF"/>
              </a:buClr>
              <a:buSzPts val="1800"/>
              <a:buChar char="-"/>
            </a:pPr>
            <a:r>
              <a:rPr lang="en-GB">
                <a:solidFill>
                  <a:srgbClr val="FFFFFF"/>
                </a:solidFill>
              </a:rPr>
              <a:t>Plate ID = 101 </a:t>
            </a:r>
            <a:endParaRPr>
              <a:solidFill>
                <a:srgbClr val="FFFFFF"/>
              </a:solidFill>
            </a:endParaRPr>
          </a:p>
          <a:p>
            <a:pPr indent="0" lvl="0" marL="457200" rtl="0" algn="l">
              <a:spcBef>
                <a:spcPts val="1600"/>
              </a:spcBef>
              <a:spcAft>
                <a:spcPts val="0"/>
              </a:spcAft>
              <a:buNone/>
            </a:pPr>
            <a:r>
              <a:rPr lang="en-GB">
                <a:solidFill>
                  <a:srgbClr val="FFFFFF"/>
                </a:solidFill>
              </a:rPr>
              <a:t>(source: Earthbyte group)</a:t>
            </a:r>
            <a:endParaRPr>
              <a:solidFill>
                <a:srgbClr val="FFFFFF"/>
              </a:solidFill>
            </a:endParaRPr>
          </a:p>
          <a:p>
            <a:pPr indent="0" lvl="0" marL="457200" rtl="0" algn="l">
              <a:spcBef>
                <a:spcPts val="1600"/>
              </a:spcBef>
              <a:spcAft>
                <a:spcPts val="0"/>
              </a:spcAft>
              <a:buNone/>
            </a:pPr>
            <a:r>
              <a:t/>
            </a:r>
            <a:endParaRPr>
              <a:solidFill>
                <a:srgbClr val="FFFFFF"/>
              </a:solidFill>
            </a:endParaRPr>
          </a:p>
          <a:p>
            <a:pPr indent="-342900" lvl="0" marL="457200" rtl="0" algn="l">
              <a:spcBef>
                <a:spcPts val="1600"/>
              </a:spcBef>
              <a:spcAft>
                <a:spcPts val="0"/>
              </a:spcAft>
              <a:buClr>
                <a:srgbClr val="FFFFFF"/>
              </a:buClr>
              <a:buSzPts val="1800"/>
              <a:buChar char="-"/>
            </a:pPr>
            <a:r>
              <a:rPr lang="en-GB">
                <a:solidFill>
                  <a:srgbClr val="FFFFFF"/>
                </a:solidFill>
              </a:rPr>
              <a:t>No subduction zone!</a:t>
            </a:r>
            <a:endParaRPr>
              <a:solidFill>
                <a:srgbClr val="FFFFFF"/>
              </a:solidFill>
            </a:endParaRPr>
          </a:p>
          <a:p>
            <a:pPr indent="-342900" lvl="0" marL="457200" rtl="0" algn="l">
              <a:spcBef>
                <a:spcPts val="0"/>
              </a:spcBef>
              <a:spcAft>
                <a:spcPts val="0"/>
              </a:spcAft>
              <a:buClr>
                <a:srgbClr val="FFFFFF"/>
              </a:buClr>
              <a:buSzPts val="1800"/>
              <a:buChar char="-"/>
            </a:pPr>
            <a:r>
              <a:rPr lang="en-GB">
                <a:solidFill>
                  <a:srgbClr val="FFFFFF"/>
                </a:solidFill>
              </a:rPr>
              <a:t>Causing empty data in the array</a:t>
            </a:r>
            <a:endParaRPr>
              <a:solidFill>
                <a:srgbClr val="FFFFFF"/>
              </a:solidFill>
            </a:endParaRPr>
          </a:p>
          <a:p>
            <a:pPr indent="0" lvl="0" marL="457200" rtl="0" algn="l">
              <a:spcBef>
                <a:spcPts val="1600"/>
              </a:spcBef>
              <a:spcAft>
                <a:spcPts val="1600"/>
              </a:spcAft>
              <a:buNone/>
            </a:pPr>
            <a:r>
              <a:t/>
            </a:r>
            <a:endParaRPr>
              <a:solidFill>
                <a:srgbClr val="FFFFFF"/>
              </a:solidFill>
            </a:endParaRPr>
          </a:p>
        </p:txBody>
      </p:sp>
      <p:pic>
        <p:nvPicPr>
          <p:cNvPr id="104" name="Google Shape;104;p21"/>
          <p:cNvPicPr preferRelativeResize="0"/>
          <p:nvPr/>
        </p:nvPicPr>
        <p:blipFill>
          <a:blip r:embed="rId3">
            <a:alphaModFix/>
          </a:blip>
          <a:stretch>
            <a:fillRect/>
          </a:stretch>
        </p:blipFill>
        <p:spPr>
          <a:xfrm>
            <a:off x="4707500" y="1710925"/>
            <a:ext cx="4060774" cy="2723850"/>
          </a:xfrm>
          <a:prstGeom prst="rect">
            <a:avLst/>
          </a:prstGeom>
          <a:noFill/>
          <a:ln>
            <a:noFill/>
          </a:ln>
        </p:spPr>
      </p:pic>
      <p:sp>
        <p:nvSpPr>
          <p:cNvPr id="105" name="Google Shape;105;p21"/>
          <p:cNvSpPr txBox="1"/>
          <p:nvPr/>
        </p:nvSpPr>
        <p:spPr>
          <a:xfrm>
            <a:off x="6338650" y="4151075"/>
            <a:ext cx="6146700" cy="7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Latitude</a:t>
            </a:r>
            <a:endParaRPr/>
          </a:p>
        </p:txBody>
      </p:sp>
      <p:pic>
        <p:nvPicPr>
          <p:cNvPr id="106" name="Google Shape;106;p21"/>
          <p:cNvPicPr preferRelativeResize="0"/>
          <p:nvPr/>
        </p:nvPicPr>
        <p:blipFill>
          <a:blip r:embed="rId4">
            <a:alphaModFix/>
          </a:blip>
          <a:stretch>
            <a:fillRect/>
          </a:stretch>
        </p:blipFill>
        <p:spPr>
          <a:xfrm>
            <a:off x="6160475" y="2611949"/>
            <a:ext cx="896649" cy="921799"/>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